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rial Narrow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rialNarrow-regular.fntdata"/><Relationship Id="rId21" Type="http://schemas.openxmlformats.org/officeDocument/2006/relationships/slide" Target="slides/slide16.xml"/><Relationship Id="rId24" Type="http://schemas.openxmlformats.org/officeDocument/2006/relationships/font" Target="fonts/ArialNarrow-italic.fntdata"/><Relationship Id="rId23" Type="http://schemas.openxmlformats.org/officeDocument/2006/relationships/font" Target="fonts/Arial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rialNarr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summarize matrices, how matrices can be decomposed.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19cd9af9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19cd9af9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19cd9af9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19cd9af9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19cd9af9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19cd9af9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19cd9af9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19cd9af9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19cd9af9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19cd9af9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19cd9af9e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19cd9af9e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4ddd5ead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84ddd5ead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9cd9af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9cd9af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19cd9af9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19cd9af9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19cd9af9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19cd9af9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19cd9af9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19cd9af9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19cd9af9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19cd9af9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19cd9af9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19cd9af9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19cd9af9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19cd9af9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19cd9af9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19cd9af9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1908" y="73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1B54"/>
              </a:buClr>
              <a:buSzPts val="4000"/>
              <a:buNone/>
              <a:defRPr b="1" sz="4000">
                <a:solidFill>
                  <a:srgbClr val="001B5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BCBC"/>
              </a:buClr>
              <a:buSzPts val="2100"/>
              <a:buNone/>
              <a:defRPr sz="2100">
                <a:solidFill>
                  <a:srgbClr val="45BCB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557" y="4552525"/>
            <a:ext cx="9144000" cy="615000"/>
          </a:xfrm>
          <a:prstGeom prst="rect">
            <a:avLst/>
          </a:prstGeom>
          <a:gradFill>
            <a:gsLst>
              <a:gs pos="0">
                <a:srgbClr val="001B54"/>
              </a:gs>
              <a:gs pos="35000">
                <a:srgbClr val="45BCBC"/>
              </a:gs>
              <a:gs pos="75000">
                <a:srgbClr val="FFFFFF"/>
              </a:gs>
              <a:gs pos="100000">
                <a:srgbClr val="FFF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77765" y="4559368"/>
            <a:ext cx="2417900" cy="634457"/>
            <a:chOff x="537634" y="250253"/>
            <a:chExt cx="3285637" cy="862151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44732" y="250253"/>
              <a:ext cx="2335729" cy="645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IST Identity | UNIST" id="16" name="Google Shape;1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7634" y="363272"/>
              <a:ext cx="660533" cy="660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 txBox="1"/>
            <p:nvPr/>
          </p:nvSpPr>
          <p:spPr>
            <a:xfrm>
              <a:off x="1210871" y="798604"/>
              <a:ext cx="26124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 &amp; 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H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uman-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obot </a:t>
              </a:r>
              <a:r>
                <a:rPr b="0" i="0" lang="en-GB" sz="900" u="none" cap="none" strike="noStrike">
                  <a:solidFill>
                    <a:srgbClr val="45BCBC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</a:t>
              </a:r>
              <a:r>
                <a:rPr b="0" i="0" lang="en-GB" sz="800" u="none" cap="none" strike="noStrike">
                  <a:solidFill>
                    <a:srgbClr val="45BCBC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nteraction</a:t>
              </a:r>
              <a:r>
                <a:rPr b="0" i="0" lang="en-GB" sz="800" u="none" cap="none" strike="noStrik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Lab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oratory</a:t>
              </a:r>
              <a:endParaRPr b="0" i="0" sz="800" u="none" cap="none" strike="noStrike">
                <a:solidFill>
                  <a:srgbClr val="001B54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7557" y="4821558"/>
            <a:ext cx="9144000" cy="337200"/>
          </a:xfrm>
          <a:prstGeom prst="rect">
            <a:avLst/>
          </a:prstGeom>
          <a:gradFill>
            <a:gsLst>
              <a:gs pos="0">
                <a:srgbClr val="001B54"/>
              </a:gs>
              <a:gs pos="48000">
                <a:srgbClr val="45BCBC"/>
              </a:gs>
              <a:gs pos="85000">
                <a:srgbClr val="FFFFFF"/>
              </a:gs>
              <a:gs pos="100000">
                <a:srgbClr val="FFF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1B54"/>
              </a:buClr>
              <a:buSzPts val="2500"/>
              <a:buNone/>
              <a:defRPr b="1" sz="2500">
                <a:solidFill>
                  <a:srgbClr val="001B5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0" y="4808051"/>
            <a:ext cx="548700" cy="3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00" y="4798066"/>
            <a:ext cx="1219809" cy="3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towardsdatascience.com/implementing-neural-style-transfer-using-pytorch-fd8d43fb7bfa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owardsdatascience.com/implementing-neural-style-transfer-using-pytorch-fd8d43fb7bfa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owardsdatascience.com/implementing-neural-style-transfer-using-pytorch-fd8d43fb7bfa" TargetMode="External"/><Relationship Id="rId4" Type="http://schemas.openxmlformats.org/officeDocument/2006/relationships/image" Target="../media/image12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9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5.gif"/><Relationship Id="rId8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7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owardsdatascience.com/implementing-neural-style-transfer-using-pytorch-fd8d43fb7bfa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19.gif"/><Relationship Id="rId7" Type="http://schemas.openxmlformats.org/officeDocument/2006/relationships/image" Target="../media/image25.gif"/><Relationship Id="rId8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9.gif"/><Relationship Id="rId5" Type="http://schemas.openxmlformats.org/officeDocument/2006/relationships/image" Target="../media/image8.gif"/><Relationship Id="rId6" Type="http://schemas.openxmlformats.org/officeDocument/2006/relationships/image" Target="../media/image16.gif"/><Relationship Id="rId7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351908" y="73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Style Transfer</a:t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311700" y="2757925"/>
            <a:ext cx="85206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ToolKit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Fall Semester,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Loss</a:t>
            </a:r>
            <a:endParaRPr/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263" y="1114275"/>
            <a:ext cx="6925475" cy="2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311700" y="421602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Image Credit : </a:t>
            </a:r>
            <a:r>
              <a:rPr lang="en-GB" sz="12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https://towardsdatascience.com/implementing-neural-style-transfer-using-pytorch-fd8d43fb7bfa</a:t>
            </a:r>
            <a:r>
              <a:rPr lang="en-GB" sz="1200">
                <a:solidFill>
                  <a:srgbClr val="00000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Loss</a:t>
            </a:r>
            <a:endParaRPr/>
          </a:p>
        </p:txBody>
      </p:sp>
      <p:sp>
        <p:nvSpPr>
          <p:cNvPr id="241" name="Google Shape;241;p23"/>
          <p:cNvSpPr txBox="1"/>
          <p:nvPr/>
        </p:nvSpPr>
        <p:spPr>
          <a:xfrm>
            <a:off x="311700" y="421602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Image Credit : </a:t>
            </a:r>
            <a:r>
              <a:rPr lang="en-GB" sz="12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https://towardsdatascience.com/implementing-neural-style-transfer-using-pytorch-fd8d43fb7bfa</a:t>
            </a:r>
            <a:r>
              <a:rPr lang="en-GB" sz="1200">
                <a:solidFill>
                  <a:srgbClr val="000000"/>
                </a:solidFill>
              </a:rPr>
              <a:t> </a:t>
            </a:r>
            <a:endParaRPr sz="1200"/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88" y="1239950"/>
            <a:ext cx="7974215" cy="289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Loss</a:t>
            </a:r>
            <a:endParaRPr/>
          </a:p>
        </p:txBody>
      </p:sp>
      <p:sp>
        <p:nvSpPr>
          <p:cNvPr id="248" name="Google Shape;248;p24"/>
          <p:cNvSpPr txBox="1"/>
          <p:nvPr/>
        </p:nvSpPr>
        <p:spPr>
          <a:xfrm>
            <a:off x="311700" y="421602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Image Credit : </a:t>
            </a:r>
            <a:r>
              <a:rPr lang="en-GB" sz="12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https://towardsdatascience.com/implementing-neural-style-transfer-using-pytorch-fd8d43fb7bfa</a:t>
            </a:r>
            <a:r>
              <a:rPr lang="en-GB" sz="1200">
                <a:solidFill>
                  <a:srgbClr val="000000"/>
                </a:solidFill>
              </a:rPr>
              <a:t> </a:t>
            </a:r>
            <a:endParaRPr sz="1200"/>
          </a:p>
        </p:txBody>
      </p:sp>
      <p:grpSp>
        <p:nvGrpSpPr>
          <p:cNvPr id="249" name="Google Shape;249;p24"/>
          <p:cNvGrpSpPr/>
          <p:nvPr/>
        </p:nvGrpSpPr>
        <p:grpSpPr>
          <a:xfrm>
            <a:off x="431372" y="1087542"/>
            <a:ext cx="4790111" cy="1941828"/>
            <a:chOff x="584888" y="1239950"/>
            <a:chExt cx="7974215" cy="2893501"/>
          </a:xfrm>
        </p:grpSpPr>
        <p:pic>
          <p:nvPicPr>
            <p:cNvPr id="250" name="Google Shape;25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4888" y="1239950"/>
              <a:ext cx="7974215" cy="289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4"/>
            <p:cNvPicPr preferRelativeResize="0"/>
            <p:nvPr/>
          </p:nvPicPr>
          <p:blipFill rotWithShape="1">
            <a:blip r:embed="rId4">
              <a:alphaModFix/>
            </a:blip>
            <a:srcRect b="8684" l="38721" r="44122" t="18461"/>
            <a:stretch/>
          </p:blipFill>
          <p:spPr>
            <a:xfrm rot="10800000">
              <a:off x="3713446" y="1745025"/>
              <a:ext cx="1368100" cy="210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24"/>
          <p:cNvSpPr txBox="1"/>
          <p:nvPr/>
        </p:nvSpPr>
        <p:spPr>
          <a:xfrm>
            <a:off x="5221475" y="927775"/>
            <a:ext cx="3610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With Gram Matrix, we will calculate how filter responses are correlated to each other.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Let                            denote the filter response from layer   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     : number of filters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     : (height * width)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      : activation of i-th filter at position j in layer 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F_{ij}^l" id="253" name="Google Shape;2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275" y="2714227"/>
            <a:ext cx="243200" cy="255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^l \in \mathbb{R}^{N_l \times M_l}" id="254" name="Google Shape;25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7595" y="1727649"/>
            <a:ext cx="1444934" cy="243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" id="255" name="Google Shape;25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3000" y="2054469"/>
            <a:ext cx="47625" cy="155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_l" id="256" name="Google Shape;25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9618" y="2261175"/>
            <a:ext cx="207175" cy="184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_l" id="257" name="Google Shape;25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1615" y="2529584"/>
            <a:ext cx="243205" cy="18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29105" y="3205887"/>
            <a:ext cx="1978556" cy="7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20913" y="3846725"/>
            <a:ext cx="1515679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Loss</a:t>
            </a:r>
            <a:endParaRPr/>
          </a:p>
        </p:txBody>
      </p:sp>
      <p:sp>
        <p:nvSpPr>
          <p:cNvPr id="265" name="Google Shape;265;p25"/>
          <p:cNvSpPr txBox="1"/>
          <p:nvPr/>
        </p:nvSpPr>
        <p:spPr>
          <a:xfrm>
            <a:off x="311700" y="4216025"/>
            <a:ext cx="85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Image Credit : </a:t>
            </a:r>
            <a:r>
              <a:rPr lang="en-GB" sz="12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https://towardsdatascience.com/implementing-neural-style-transfer-using-pytorch-fd8d43fb7bfa</a:t>
            </a:r>
            <a:r>
              <a:rPr lang="en-GB" sz="1200">
                <a:solidFill>
                  <a:srgbClr val="000000"/>
                </a:solidFill>
              </a:rPr>
              <a:t> </a:t>
            </a:r>
            <a:endParaRPr sz="1200"/>
          </a:p>
        </p:txBody>
      </p:sp>
      <p:grpSp>
        <p:nvGrpSpPr>
          <p:cNvPr id="266" name="Google Shape;266;p25"/>
          <p:cNvGrpSpPr/>
          <p:nvPr/>
        </p:nvGrpSpPr>
        <p:grpSpPr>
          <a:xfrm>
            <a:off x="431372" y="1087542"/>
            <a:ext cx="4790111" cy="1941828"/>
            <a:chOff x="584888" y="1239950"/>
            <a:chExt cx="7974215" cy="2893501"/>
          </a:xfrm>
        </p:grpSpPr>
        <p:pic>
          <p:nvPicPr>
            <p:cNvPr id="267" name="Google Shape;26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4888" y="1239950"/>
              <a:ext cx="7974215" cy="289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5"/>
            <p:cNvPicPr preferRelativeResize="0"/>
            <p:nvPr/>
          </p:nvPicPr>
          <p:blipFill rotWithShape="1">
            <a:blip r:embed="rId4">
              <a:alphaModFix/>
            </a:blip>
            <a:srcRect b="8684" l="38721" r="44122" t="18461"/>
            <a:stretch/>
          </p:blipFill>
          <p:spPr>
            <a:xfrm rot="10800000">
              <a:off x="3713446" y="1745025"/>
              <a:ext cx="1368100" cy="210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25"/>
          <p:cNvSpPr txBox="1"/>
          <p:nvPr/>
        </p:nvSpPr>
        <p:spPr>
          <a:xfrm>
            <a:off x="5221475" y="927775"/>
            <a:ext cx="3610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With Gram Matrix, we will calculate how filter responses are correlated to each other.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Let                            denote the filter response from layer   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     : number of filters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     : (height * width)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      : activation of i-th filter at position j in layer 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F_{ij}^l" id="270" name="Google Shape;2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275" y="2714227"/>
            <a:ext cx="243200" cy="255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^l \in \mathbb{R}^{N_l \times M_l}" id="271" name="Google Shape;2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7595" y="1727649"/>
            <a:ext cx="1444934" cy="243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" id="272" name="Google Shape;2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3000" y="2054469"/>
            <a:ext cx="47625" cy="155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_l" id="273" name="Google Shape;27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9618" y="2261175"/>
            <a:ext cx="207175" cy="184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_l" id="274" name="Google Shape;27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1615" y="2529584"/>
            <a:ext cx="243205" cy="18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29105" y="3205887"/>
            <a:ext cx="1978556" cy="7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20913" y="3846725"/>
            <a:ext cx="1515679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375" y="2969372"/>
            <a:ext cx="2603081" cy="72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54459" y="2969378"/>
            <a:ext cx="1967006" cy="72526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5"/>
          <p:cNvSpPr txBox="1"/>
          <p:nvPr/>
        </p:nvSpPr>
        <p:spPr>
          <a:xfrm>
            <a:off x="305732" y="3765456"/>
            <a:ext cx="733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a, A : style image and its gram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x, G : generated image and its gram matrix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Loss</a:t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483675" y="1049963"/>
            <a:ext cx="3043200" cy="30432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6"/>
          <p:cNvCxnSpPr>
            <a:stCxn id="285" idx="0"/>
            <a:endCxn id="285" idx="2"/>
          </p:cNvCxnSpPr>
          <p:nvPr/>
        </p:nvCxnSpPr>
        <p:spPr>
          <a:xfrm>
            <a:off x="2005275" y="1049963"/>
            <a:ext cx="0" cy="30432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6"/>
          <p:cNvCxnSpPr>
            <a:stCxn id="285" idx="1"/>
            <a:endCxn id="285" idx="3"/>
          </p:cNvCxnSpPr>
          <p:nvPr/>
        </p:nvCxnSpPr>
        <p:spPr>
          <a:xfrm>
            <a:off x="483675" y="2571563"/>
            <a:ext cx="30432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6"/>
          <p:cNvCxnSpPr/>
          <p:nvPr/>
        </p:nvCxnSpPr>
        <p:spPr>
          <a:xfrm flipH="1">
            <a:off x="1342000" y="1042838"/>
            <a:ext cx="7200" cy="1529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6"/>
          <p:cNvCxnSpPr/>
          <p:nvPr/>
        </p:nvCxnSpPr>
        <p:spPr>
          <a:xfrm>
            <a:off x="469575" y="1687463"/>
            <a:ext cx="1535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6"/>
          <p:cNvCxnSpPr/>
          <p:nvPr/>
        </p:nvCxnSpPr>
        <p:spPr>
          <a:xfrm>
            <a:off x="469575" y="1903863"/>
            <a:ext cx="1535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6"/>
          <p:cNvCxnSpPr/>
          <p:nvPr/>
        </p:nvCxnSpPr>
        <p:spPr>
          <a:xfrm>
            <a:off x="1118850" y="1042988"/>
            <a:ext cx="6900" cy="152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6"/>
          <p:cNvCxnSpPr/>
          <p:nvPr/>
        </p:nvCxnSpPr>
        <p:spPr>
          <a:xfrm>
            <a:off x="2005275" y="1687463"/>
            <a:ext cx="1535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6"/>
          <p:cNvCxnSpPr/>
          <p:nvPr/>
        </p:nvCxnSpPr>
        <p:spPr>
          <a:xfrm>
            <a:off x="2005275" y="1903863"/>
            <a:ext cx="1535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6"/>
          <p:cNvCxnSpPr/>
          <p:nvPr/>
        </p:nvCxnSpPr>
        <p:spPr>
          <a:xfrm flipH="1">
            <a:off x="2877700" y="2571563"/>
            <a:ext cx="7200" cy="1529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6"/>
          <p:cNvCxnSpPr/>
          <p:nvPr/>
        </p:nvCxnSpPr>
        <p:spPr>
          <a:xfrm>
            <a:off x="2005275" y="3216188"/>
            <a:ext cx="1535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6"/>
          <p:cNvCxnSpPr/>
          <p:nvPr/>
        </p:nvCxnSpPr>
        <p:spPr>
          <a:xfrm>
            <a:off x="2005275" y="3432588"/>
            <a:ext cx="1535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6"/>
          <p:cNvCxnSpPr/>
          <p:nvPr/>
        </p:nvCxnSpPr>
        <p:spPr>
          <a:xfrm>
            <a:off x="2654550" y="2571713"/>
            <a:ext cx="6900" cy="152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6"/>
          <p:cNvCxnSpPr/>
          <p:nvPr/>
        </p:nvCxnSpPr>
        <p:spPr>
          <a:xfrm flipH="1">
            <a:off x="1342000" y="2571563"/>
            <a:ext cx="7200" cy="1529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6"/>
          <p:cNvCxnSpPr/>
          <p:nvPr/>
        </p:nvCxnSpPr>
        <p:spPr>
          <a:xfrm>
            <a:off x="1118850" y="2571713"/>
            <a:ext cx="6900" cy="152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26"/>
          <p:cNvSpPr/>
          <p:nvPr/>
        </p:nvSpPr>
        <p:spPr>
          <a:xfrm>
            <a:off x="4826600" y="1190150"/>
            <a:ext cx="1535700" cy="153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26"/>
          <p:cNvCxnSpPr/>
          <p:nvPr/>
        </p:nvCxnSpPr>
        <p:spPr>
          <a:xfrm>
            <a:off x="4826600" y="1839375"/>
            <a:ext cx="1535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6"/>
          <p:cNvCxnSpPr/>
          <p:nvPr/>
        </p:nvCxnSpPr>
        <p:spPr>
          <a:xfrm>
            <a:off x="4826600" y="2055775"/>
            <a:ext cx="1535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6"/>
          <p:cNvSpPr/>
          <p:nvPr/>
        </p:nvSpPr>
        <p:spPr>
          <a:xfrm>
            <a:off x="6666725" y="1190150"/>
            <a:ext cx="1535700" cy="1535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26"/>
          <p:cNvCxnSpPr/>
          <p:nvPr/>
        </p:nvCxnSpPr>
        <p:spPr>
          <a:xfrm flipH="1">
            <a:off x="7542550" y="1193450"/>
            <a:ext cx="7200" cy="1529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6"/>
          <p:cNvCxnSpPr/>
          <p:nvPr/>
        </p:nvCxnSpPr>
        <p:spPr>
          <a:xfrm>
            <a:off x="7319400" y="1193600"/>
            <a:ext cx="6900" cy="152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26"/>
          <p:cNvSpPr txBox="1"/>
          <p:nvPr/>
        </p:nvSpPr>
        <p:spPr>
          <a:xfrm>
            <a:off x="1649325" y="4125425"/>
            <a:ext cx="7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</a:t>
            </a:r>
            <a:endParaRPr/>
          </a:p>
        </p:txBody>
      </p:sp>
      <p:sp>
        <p:nvSpPr>
          <p:cNvPr id="307" name="Google Shape;307;p26"/>
          <p:cNvSpPr txBox="1"/>
          <p:nvPr/>
        </p:nvSpPr>
        <p:spPr>
          <a:xfrm>
            <a:off x="5284425" y="2722400"/>
            <a:ext cx="8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1</a:t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7017125" y="2725850"/>
            <a:ext cx="8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2</a:t>
            </a:r>
            <a:endParaRPr/>
          </a:p>
        </p:txBody>
      </p:sp>
      <p:cxnSp>
        <p:nvCxnSpPr>
          <p:cNvPr id="309" name="Google Shape;309;p26"/>
          <p:cNvCxnSpPr/>
          <p:nvPr/>
        </p:nvCxnSpPr>
        <p:spPr>
          <a:xfrm rot="10800000">
            <a:off x="3547700" y="1958000"/>
            <a:ext cx="1278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26"/>
          <p:cNvSpPr txBox="1"/>
          <p:nvPr/>
        </p:nvSpPr>
        <p:spPr>
          <a:xfrm>
            <a:off x="3805125" y="1958000"/>
            <a:ext cx="83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Matrix?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Style Transfer</a:t>
            </a: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2520238" y="1924288"/>
            <a:ext cx="690600" cy="6906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 txBox="1"/>
          <p:nvPr/>
        </p:nvSpPr>
        <p:spPr>
          <a:xfrm>
            <a:off x="792519" y="3278050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Image</a:t>
            </a:r>
            <a:endParaRPr/>
          </a:p>
        </p:txBody>
      </p:sp>
      <p:sp>
        <p:nvSpPr>
          <p:cNvPr id="318" name="Google Shape;318;p27"/>
          <p:cNvSpPr txBox="1"/>
          <p:nvPr/>
        </p:nvSpPr>
        <p:spPr>
          <a:xfrm>
            <a:off x="3584984" y="3278050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Image</a:t>
            </a: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5415200" y="2000800"/>
            <a:ext cx="562200" cy="5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379" y="1209525"/>
            <a:ext cx="2103503" cy="21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94" y="1206750"/>
            <a:ext cx="2097953" cy="2125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/>
        </p:nvSpPr>
        <p:spPr>
          <a:xfrm>
            <a:off x="6332148" y="3338000"/>
            <a:ext cx="158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Style-transferred Image</a:t>
            </a:r>
            <a:endParaRPr/>
          </a:p>
        </p:txBody>
      </p:sp>
      <p:pic>
        <p:nvPicPr>
          <p:cNvPr id="323" name="Google Shape;323;p27"/>
          <p:cNvPicPr preferRelativeResize="0"/>
          <p:nvPr/>
        </p:nvPicPr>
        <p:blipFill rotWithShape="1">
          <a:blip r:embed="rId5">
            <a:alphaModFix/>
          </a:blip>
          <a:srcRect b="7386" l="7437" r="4231" t="3835"/>
          <a:stretch/>
        </p:blipFill>
        <p:spPr>
          <a:xfrm>
            <a:off x="6117189" y="1226016"/>
            <a:ext cx="2103500" cy="208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1B54"/>
                </a:solidFill>
              </a:rPr>
              <a:t>Any Questions?</a:t>
            </a:r>
            <a:endParaRPr b="1">
              <a:solidFill>
                <a:srgbClr val="001B5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Style Transfer</a:t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2520238" y="1924288"/>
            <a:ext cx="690600" cy="6906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792519" y="3278050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Image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584984" y="3278050"/>
            <a:ext cx="1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Image</a:t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5415200" y="2000800"/>
            <a:ext cx="562200" cy="53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379" y="1209525"/>
            <a:ext cx="2103503" cy="212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94" y="1206750"/>
            <a:ext cx="2097953" cy="212570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6332148" y="3338000"/>
            <a:ext cx="158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Style-transferred Image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800" y="1170125"/>
            <a:ext cx="2015476" cy="201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Style Transfer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6332148" y="3338000"/>
            <a:ext cx="158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Style-transferred Image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925" y="115750"/>
            <a:ext cx="3865587" cy="44017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18400" y="939450"/>
            <a:ext cx="4972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-GB" sz="1600"/>
              <a:t>Given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 “CONTENT” and “STYLE” images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-GB" sz="1600"/>
              <a:t>To Do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Make “content” image looks like “style” image.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-GB" sz="1600"/>
              <a:t>Question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How can we define “content” and “style”?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4" name="Google Shape;84;p15"/>
          <p:cNvSpPr txBox="1"/>
          <p:nvPr/>
        </p:nvSpPr>
        <p:spPr>
          <a:xfrm>
            <a:off x="346275" y="4024925"/>
            <a:ext cx="459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Image Source : Gatys, L. A., Ecker, A. S., &amp; Bethge, M. (2015). A neural algorithm of artistic style. </a:t>
            </a:r>
            <a:r>
              <a:rPr i="1" lang="en-GB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arXiv:1508.06576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Style Transfer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311700" y="1017725"/>
            <a:ext cx="8404200" cy="3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1" name="Google Shape;91;p16"/>
          <p:cNvSpPr txBox="1"/>
          <p:nvPr/>
        </p:nvSpPr>
        <p:spPr>
          <a:xfrm>
            <a:off x="118400" y="939450"/>
            <a:ext cx="8713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-GB" sz="1600"/>
              <a:t>Question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How can we define “content” and “style”?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Can we get this information from </a:t>
            </a:r>
            <a:r>
              <a:rPr lang="en-GB" sz="1600" u="sng"/>
              <a:t>trained</a:t>
            </a:r>
            <a:r>
              <a:rPr lang="en-GB" sz="1600"/>
              <a:t> CNN-based models (i.e., VGG19)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45" y="1933425"/>
            <a:ext cx="2263955" cy="22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4208513" y="2109151"/>
            <a:ext cx="1717500" cy="1644300"/>
          </a:xfrm>
          <a:prstGeom prst="cube">
            <a:avLst>
              <a:gd fmla="val 31833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Spatial Feature</a:t>
            </a:r>
            <a:endParaRPr b="1"/>
          </a:p>
        </p:txBody>
      </p:sp>
      <p:sp>
        <p:nvSpPr>
          <p:cNvPr id="94" name="Google Shape;94;p16"/>
          <p:cNvSpPr/>
          <p:nvPr/>
        </p:nvSpPr>
        <p:spPr>
          <a:xfrm>
            <a:off x="3564925" y="2841425"/>
            <a:ext cx="502200" cy="4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6150950" y="2870500"/>
            <a:ext cx="502200" cy="4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6893075" y="1933350"/>
            <a:ext cx="276300" cy="2281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7169375" y="3702059"/>
            <a:ext cx="166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</a:t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077975" y="1973205"/>
            <a:ext cx="2037300" cy="19995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925575" y="3972700"/>
            <a:ext cx="352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</a:rPr>
              <a:t>With trained VGG19, </a:t>
            </a:r>
            <a:endParaRPr b="1" sz="1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</a:rPr>
              <a:t>this would be representation of image</a:t>
            </a:r>
            <a:endParaRPr b="1" sz="12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Style Transfer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38" y="707874"/>
            <a:ext cx="6675124" cy="39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Loss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118400" y="939450"/>
            <a:ext cx="3716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Spatial feature from deeper layer capture high-level “content” of images.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“...We therefore refer to the feature responses in higher layers of the network as the content representation…” </a:t>
            </a:r>
            <a:r>
              <a:rPr lang="en-GB" sz="1300"/>
              <a:t>(Gatys et. al., 2015)</a:t>
            </a:r>
            <a:endParaRPr sz="1300"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550" y="1017725"/>
            <a:ext cx="4997651" cy="3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74" y="2935650"/>
            <a:ext cx="3453999" cy="13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Loss</a:t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519162" y="1017725"/>
            <a:ext cx="1053520" cy="1186139"/>
            <a:chOff x="560882" y="1064724"/>
            <a:chExt cx="1205400" cy="1357138"/>
          </a:xfrm>
        </p:grpSpPr>
        <p:pic>
          <p:nvPicPr>
            <p:cNvPr id="120" name="Google Shape;12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975" y="1064724"/>
              <a:ext cx="1043700" cy="1051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9"/>
            <p:cNvSpPr txBox="1"/>
            <p:nvPr/>
          </p:nvSpPr>
          <p:spPr>
            <a:xfrm>
              <a:off x="560882" y="2051963"/>
              <a:ext cx="12054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/>
                <a:t>Content Image</a:t>
              </a:r>
              <a:endParaRPr b="1" sz="900"/>
            </a:p>
          </p:txBody>
        </p:sp>
      </p:grpSp>
      <p:grpSp>
        <p:nvGrpSpPr>
          <p:cNvPr id="122" name="Google Shape;122;p19"/>
          <p:cNvGrpSpPr/>
          <p:nvPr/>
        </p:nvGrpSpPr>
        <p:grpSpPr>
          <a:xfrm>
            <a:off x="500353" y="3408763"/>
            <a:ext cx="1053520" cy="1199882"/>
            <a:chOff x="519132" y="3245025"/>
            <a:chExt cx="1205400" cy="1372863"/>
          </a:xfrm>
        </p:grpSpPr>
        <p:pic>
          <p:nvPicPr>
            <p:cNvPr id="123" name="Google Shape;12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9971" y="3245025"/>
              <a:ext cx="1043698" cy="10575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9"/>
            <p:cNvSpPr txBox="1"/>
            <p:nvPr/>
          </p:nvSpPr>
          <p:spPr>
            <a:xfrm>
              <a:off x="519132" y="4247988"/>
              <a:ext cx="12054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/>
                <a:t>Style Image</a:t>
              </a:r>
              <a:endParaRPr b="1" sz="900"/>
            </a:p>
          </p:txBody>
        </p:sp>
      </p:grpSp>
      <p:grpSp>
        <p:nvGrpSpPr>
          <p:cNvPr id="125" name="Google Shape;125;p19"/>
          <p:cNvGrpSpPr/>
          <p:nvPr/>
        </p:nvGrpSpPr>
        <p:grpSpPr>
          <a:xfrm>
            <a:off x="492287" y="2211824"/>
            <a:ext cx="1141094" cy="1164987"/>
            <a:chOff x="2205834" y="2049900"/>
            <a:chExt cx="1305600" cy="1332937"/>
          </a:xfrm>
        </p:grpSpPr>
        <p:sp>
          <p:nvSpPr>
            <p:cNvPr id="126" name="Google Shape;126;p19"/>
            <p:cNvSpPr txBox="1"/>
            <p:nvPr/>
          </p:nvSpPr>
          <p:spPr>
            <a:xfrm>
              <a:off x="2205834" y="3012937"/>
              <a:ext cx="13056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/>
                <a:t>   Target Image</a:t>
              </a:r>
              <a:endParaRPr b="1" sz="900"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286675" y="2049900"/>
              <a:ext cx="1043700" cy="1043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/>
                <a:t>The Only Trainable Parameter</a:t>
              </a:r>
              <a:endParaRPr b="1" sz="1100"/>
            </a:p>
          </p:txBody>
        </p:sp>
      </p:grpSp>
      <p:grpSp>
        <p:nvGrpSpPr>
          <p:cNvPr id="128" name="Google Shape;128;p19"/>
          <p:cNvGrpSpPr/>
          <p:nvPr/>
        </p:nvGrpSpPr>
        <p:grpSpPr>
          <a:xfrm>
            <a:off x="1480025" y="1017725"/>
            <a:ext cx="4471852" cy="861000"/>
            <a:chOff x="1480025" y="1017725"/>
            <a:chExt cx="4471852" cy="861000"/>
          </a:xfrm>
        </p:grpSpPr>
        <p:grpSp>
          <p:nvGrpSpPr>
            <p:cNvPr id="129" name="Google Shape;129;p19"/>
            <p:cNvGrpSpPr/>
            <p:nvPr/>
          </p:nvGrpSpPr>
          <p:grpSpPr>
            <a:xfrm>
              <a:off x="1881725" y="1017725"/>
              <a:ext cx="4070152" cy="861000"/>
              <a:chOff x="1745100" y="1017725"/>
              <a:chExt cx="4070152" cy="861000"/>
            </a:xfrm>
          </p:grpSpPr>
          <p:sp>
            <p:nvSpPr>
              <p:cNvPr id="130" name="Google Shape;130;p19"/>
              <p:cNvSpPr/>
              <p:nvPr/>
            </p:nvSpPr>
            <p:spPr>
              <a:xfrm>
                <a:off x="1745100" y="1017725"/>
                <a:ext cx="826800" cy="8610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2916545" y="1161875"/>
                <a:ext cx="1053600" cy="572700"/>
              </a:xfrm>
              <a:prstGeom prst="cube">
                <a:avLst>
                  <a:gd fmla="val 25000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4337752" y="1242712"/>
                <a:ext cx="1477500" cy="365100"/>
              </a:xfrm>
              <a:prstGeom prst="cube">
                <a:avLst>
                  <a:gd fmla="val 33835" name="adj"/>
                </a:avLst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3" name="Google Shape;133;p19"/>
              <p:cNvCxnSpPr/>
              <p:nvPr/>
            </p:nvCxnSpPr>
            <p:spPr>
              <a:xfrm>
                <a:off x="2487200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34" name="Google Shape;134;p19"/>
              <p:cNvCxnSpPr/>
              <p:nvPr/>
            </p:nvCxnSpPr>
            <p:spPr>
              <a:xfrm>
                <a:off x="3907145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135" name="Google Shape;135;p19"/>
            <p:cNvCxnSpPr/>
            <p:nvPr/>
          </p:nvCxnSpPr>
          <p:spPr>
            <a:xfrm>
              <a:off x="1480025" y="1462850"/>
              <a:ext cx="401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6" name="Google Shape;136;p19"/>
          <p:cNvGrpSpPr/>
          <p:nvPr/>
        </p:nvGrpSpPr>
        <p:grpSpPr>
          <a:xfrm>
            <a:off x="1480025" y="2237863"/>
            <a:ext cx="4471852" cy="861000"/>
            <a:chOff x="1480025" y="1017725"/>
            <a:chExt cx="4471852" cy="861000"/>
          </a:xfrm>
        </p:grpSpPr>
        <p:grpSp>
          <p:nvGrpSpPr>
            <p:cNvPr id="137" name="Google Shape;137;p19"/>
            <p:cNvGrpSpPr/>
            <p:nvPr/>
          </p:nvGrpSpPr>
          <p:grpSpPr>
            <a:xfrm>
              <a:off x="1881725" y="1017725"/>
              <a:ext cx="4070152" cy="861000"/>
              <a:chOff x="1745100" y="1017725"/>
              <a:chExt cx="4070152" cy="861000"/>
            </a:xfrm>
          </p:grpSpPr>
          <p:sp>
            <p:nvSpPr>
              <p:cNvPr id="138" name="Google Shape;138;p19"/>
              <p:cNvSpPr/>
              <p:nvPr/>
            </p:nvSpPr>
            <p:spPr>
              <a:xfrm>
                <a:off x="1745100" y="1017725"/>
                <a:ext cx="826800" cy="8610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2916545" y="1161875"/>
                <a:ext cx="1053600" cy="572700"/>
              </a:xfrm>
              <a:prstGeom prst="cube">
                <a:avLst>
                  <a:gd fmla="val 25000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4337752" y="1242712"/>
                <a:ext cx="1477500" cy="365100"/>
              </a:xfrm>
              <a:prstGeom prst="cube">
                <a:avLst>
                  <a:gd fmla="val 33835" name="adj"/>
                </a:avLst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1" name="Google Shape;141;p19"/>
              <p:cNvCxnSpPr/>
              <p:nvPr/>
            </p:nvCxnSpPr>
            <p:spPr>
              <a:xfrm>
                <a:off x="2487200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42" name="Google Shape;142;p19"/>
              <p:cNvCxnSpPr/>
              <p:nvPr/>
            </p:nvCxnSpPr>
            <p:spPr>
              <a:xfrm>
                <a:off x="3907145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143" name="Google Shape;143;p19"/>
            <p:cNvCxnSpPr/>
            <p:nvPr/>
          </p:nvCxnSpPr>
          <p:spPr>
            <a:xfrm>
              <a:off x="1480025" y="1462850"/>
              <a:ext cx="401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4" name="Google Shape;144;p19"/>
          <p:cNvGrpSpPr/>
          <p:nvPr/>
        </p:nvGrpSpPr>
        <p:grpSpPr>
          <a:xfrm>
            <a:off x="1480025" y="3446532"/>
            <a:ext cx="4471852" cy="861000"/>
            <a:chOff x="1480025" y="1017725"/>
            <a:chExt cx="4471852" cy="861000"/>
          </a:xfrm>
        </p:grpSpPr>
        <p:grpSp>
          <p:nvGrpSpPr>
            <p:cNvPr id="145" name="Google Shape;145;p19"/>
            <p:cNvGrpSpPr/>
            <p:nvPr/>
          </p:nvGrpSpPr>
          <p:grpSpPr>
            <a:xfrm>
              <a:off x="1881725" y="1017725"/>
              <a:ext cx="4070152" cy="861000"/>
              <a:chOff x="1745100" y="1017725"/>
              <a:chExt cx="4070152" cy="861000"/>
            </a:xfrm>
          </p:grpSpPr>
          <p:sp>
            <p:nvSpPr>
              <p:cNvPr id="146" name="Google Shape;146;p19"/>
              <p:cNvSpPr/>
              <p:nvPr/>
            </p:nvSpPr>
            <p:spPr>
              <a:xfrm>
                <a:off x="1745100" y="1017725"/>
                <a:ext cx="826800" cy="8610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2916545" y="1161875"/>
                <a:ext cx="1053600" cy="572700"/>
              </a:xfrm>
              <a:prstGeom prst="cube">
                <a:avLst>
                  <a:gd fmla="val 25000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4337752" y="1242712"/>
                <a:ext cx="1477500" cy="365100"/>
              </a:xfrm>
              <a:prstGeom prst="cube">
                <a:avLst>
                  <a:gd fmla="val 33835" name="adj"/>
                </a:avLst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9" name="Google Shape;149;p19"/>
              <p:cNvCxnSpPr/>
              <p:nvPr/>
            </p:nvCxnSpPr>
            <p:spPr>
              <a:xfrm>
                <a:off x="2487200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0" name="Google Shape;150;p19"/>
              <p:cNvCxnSpPr/>
              <p:nvPr/>
            </p:nvCxnSpPr>
            <p:spPr>
              <a:xfrm>
                <a:off x="3907145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151" name="Google Shape;151;p19"/>
            <p:cNvCxnSpPr/>
            <p:nvPr/>
          </p:nvCxnSpPr>
          <p:spPr>
            <a:xfrm>
              <a:off x="1480025" y="1462850"/>
              <a:ext cx="401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2" name="Google Shape;152;p19"/>
          <p:cNvSpPr/>
          <p:nvPr/>
        </p:nvSpPr>
        <p:spPr>
          <a:xfrm>
            <a:off x="4562737" y="1878725"/>
            <a:ext cx="1412100" cy="286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Content Loss</a:t>
            </a:r>
            <a:endParaRPr b="1"/>
          </a:p>
        </p:txBody>
      </p:sp>
      <p:cxnSp>
        <p:nvCxnSpPr>
          <p:cNvPr id="153" name="Google Shape;153;p19"/>
          <p:cNvCxnSpPr>
            <a:endCxn id="152" idx="0"/>
          </p:cNvCxnSpPr>
          <p:nvPr/>
        </p:nvCxnSpPr>
        <p:spPr>
          <a:xfrm>
            <a:off x="5266987" y="1601525"/>
            <a:ext cx="1800" cy="277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19"/>
          <p:cNvSpPr txBox="1"/>
          <p:nvPr/>
        </p:nvSpPr>
        <p:spPr>
          <a:xfrm>
            <a:off x="23354" y="2606501"/>
            <a:ext cx="6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Initialize</a:t>
            </a:r>
            <a:endParaRPr b="1" sz="800"/>
          </a:p>
        </p:txBody>
      </p:sp>
      <p:cxnSp>
        <p:nvCxnSpPr>
          <p:cNvPr id="155" name="Google Shape;155;p19"/>
          <p:cNvCxnSpPr>
            <a:stCxn id="140" idx="0"/>
            <a:endCxn id="152" idx="2"/>
          </p:cNvCxnSpPr>
          <p:nvPr/>
        </p:nvCxnSpPr>
        <p:spPr>
          <a:xfrm rot="10800000">
            <a:off x="5268893" y="2165250"/>
            <a:ext cx="6000" cy="29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9"/>
          <p:cNvCxnSpPr>
            <a:stCxn id="120" idx="1"/>
            <a:endCxn id="127" idx="1"/>
          </p:cNvCxnSpPr>
          <p:nvPr/>
        </p:nvCxnSpPr>
        <p:spPr>
          <a:xfrm>
            <a:off x="553329" y="1477429"/>
            <a:ext cx="9600" cy="1190400"/>
          </a:xfrm>
          <a:prstGeom prst="bentConnector3">
            <a:avLst>
              <a:gd fmla="val -248046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7" name="Google Shape;157;p19"/>
          <p:cNvSpPr txBox="1"/>
          <p:nvPr/>
        </p:nvSpPr>
        <p:spPr>
          <a:xfrm>
            <a:off x="5974825" y="4128100"/>
            <a:ext cx="28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But..what about style loss?</a:t>
            </a:r>
            <a:endParaRPr b="1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Loss</a:t>
            </a:r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519162" y="1093925"/>
            <a:ext cx="1053520" cy="1186139"/>
            <a:chOff x="560882" y="1064724"/>
            <a:chExt cx="1205400" cy="1357138"/>
          </a:xfrm>
        </p:grpSpPr>
        <p:pic>
          <p:nvPicPr>
            <p:cNvPr id="164" name="Google Shape;16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975" y="1064724"/>
              <a:ext cx="1043700" cy="1051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0"/>
            <p:cNvSpPr txBox="1"/>
            <p:nvPr/>
          </p:nvSpPr>
          <p:spPr>
            <a:xfrm>
              <a:off x="560882" y="2051963"/>
              <a:ext cx="12054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/>
                <a:t>Content Image</a:t>
              </a:r>
              <a:endParaRPr b="1" sz="900"/>
            </a:p>
          </p:txBody>
        </p:sp>
      </p:grpSp>
      <p:grpSp>
        <p:nvGrpSpPr>
          <p:cNvPr id="166" name="Google Shape;166;p20"/>
          <p:cNvGrpSpPr/>
          <p:nvPr/>
        </p:nvGrpSpPr>
        <p:grpSpPr>
          <a:xfrm>
            <a:off x="1480025" y="1093925"/>
            <a:ext cx="4471852" cy="861000"/>
            <a:chOff x="1480025" y="1017725"/>
            <a:chExt cx="4471852" cy="861000"/>
          </a:xfrm>
        </p:grpSpPr>
        <p:grpSp>
          <p:nvGrpSpPr>
            <p:cNvPr id="167" name="Google Shape;167;p20"/>
            <p:cNvGrpSpPr/>
            <p:nvPr/>
          </p:nvGrpSpPr>
          <p:grpSpPr>
            <a:xfrm>
              <a:off x="1881725" y="1017725"/>
              <a:ext cx="4070152" cy="861000"/>
              <a:chOff x="1745100" y="1017725"/>
              <a:chExt cx="4070152" cy="861000"/>
            </a:xfrm>
          </p:grpSpPr>
          <p:sp>
            <p:nvSpPr>
              <p:cNvPr id="168" name="Google Shape;168;p20"/>
              <p:cNvSpPr/>
              <p:nvPr/>
            </p:nvSpPr>
            <p:spPr>
              <a:xfrm>
                <a:off x="1745100" y="1017725"/>
                <a:ext cx="826800" cy="8610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>
                <a:off x="2916545" y="1161875"/>
                <a:ext cx="1053600" cy="572700"/>
              </a:xfrm>
              <a:prstGeom prst="cube">
                <a:avLst>
                  <a:gd fmla="val 25000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0"/>
              <p:cNvSpPr/>
              <p:nvPr/>
            </p:nvSpPr>
            <p:spPr>
              <a:xfrm>
                <a:off x="4337752" y="1242712"/>
                <a:ext cx="1477500" cy="365100"/>
              </a:xfrm>
              <a:prstGeom prst="cube">
                <a:avLst>
                  <a:gd fmla="val 33835" name="adj"/>
                </a:avLst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1" name="Google Shape;171;p20"/>
              <p:cNvCxnSpPr/>
              <p:nvPr/>
            </p:nvCxnSpPr>
            <p:spPr>
              <a:xfrm>
                <a:off x="2487200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2" name="Google Shape;172;p20"/>
              <p:cNvCxnSpPr/>
              <p:nvPr/>
            </p:nvCxnSpPr>
            <p:spPr>
              <a:xfrm>
                <a:off x="3907145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173" name="Google Shape;173;p20"/>
            <p:cNvCxnSpPr/>
            <p:nvPr/>
          </p:nvCxnSpPr>
          <p:spPr>
            <a:xfrm>
              <a:off x="1480025" y="1462850"/>
              <a:ext cx="401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4" name="Google Shape;174;p20"/>
          <p:cNvSpPr txBox="1"/>
          <p:nvPr/>
        </p:nvSpPr>
        <p:spPr>
          <a:xfrm>
            <a:off x="311700" y="2261725"/>
            <a:ext cx="8520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Let                               denote spatial feature.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What does                   means?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The filter response at position           of the    th filter.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How the “style” can be defined based on this?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“....Correlations between the different filter responses, where the expectation is taken over the spatial extend of the input image….”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More intuitive way?</a:t>
            </a:r>
            <a:endParaRPr sz="1600"/>
          </a:p>
        </p:txBody>
      </p:sp>
      <p:pic>
        <p:nvPicPr>
          <p:cNvPr descr="F \in \mathbb{R}^{C \times W \times H}" id="175" name="Google Shape;17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400" y="2320500"/>
            <a:ext cx="1551191" cy="25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[i, j, k]" id="176" name="Google Shape;1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75" y="2592109"/>
            <a:ext cx="834150" cy="25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j, k)"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3250" y="2843350"/>
            <a:ext cx="497491" cy="25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" id="178" name="Google Shape;17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9279" y="2815429"/>
            <a:ext cx="103450" cy="2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Style Transfer</a:t>
            </a:r>
            <a:endParaRPr/>
          </a:p>
        </p:txBody>
      </p:sp>
      <p:grpSp>
        <p:nvGrpSpPr>
          <p:cNvPr id="184" name="Google Shape;184;p21"/>
          <p:cNvGrpSpPr/>
          <p:nvPr/>
        </p:nvGrpSpPr>
        <p:grpSpPr>
          <a:xfrm>
            <a:off x="1738362" y="1017725"/>
            <a:ext cx="1053520" cy="1186139"/>
            <a:chOff x="560882" y="1064724"/>
            <a:chExt cx="1205400" cy="1357138"/>
          </a:xfrm>
        </p:grpSpPr>
        <p:pic>
          <p:nvPicPr>
            <p:cNvPr id="185" name="Google Shape;18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975" y="1064724"/>
              <a:ext cx="1043700" cy="1051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1"/>
            <p:cNvSpPr txBox="1"/>
            <p:nvPr/>
          </p:nvSpPr>
          <p:spPr>
            <a:xfrm>
              <a:off x="560882" y="2051963"/>
              <a:ext cx="12054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/>
                <a:t>Content Image</a:t>
              </a:r>
              <a:endParaRPr b="1" sz="900"/>
            </a:p>
          </p:txBody>
        </p:sp>
      </p:grpSp>
      <p:grpSp>
        <p:nvGrpSpPr>
          <p:cNvPr id="187" name="Google Shape;187;p21"/>
          <p:cNvGrpSpPr/>
          <p:nvPr/>
        </p:nvGrpSpPr>
        <p:grpSpPr>
          <a:xfrm>
            <a:off x="1719553" y="3408763"/>
            <a:ext cx="1053520" cy="1199882"/>
            <a:chOff x="519132" y="3245025"/>
            <a:chExt cx="1205400" cy="1372863"/>
          </a:xfrm>
        </p:grpSpPr>
        <p:pic>
          <p:nvPicPr>
            <p:cNvPr id="188" name="Google Shape;18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9971" y="3245025"/>
              <a:ext cx="1043698" cy="10575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1"/>
            <p:cNvSpPr txBox="1"/>
            <p:nvPr/>
          </p:nvSpPr>
          <p:spPr>
            <a:xfrm>
              <a:off x="519132" y="4247988"/>
              <a:ext cx="12054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/>
                <a:t>Style Image</a:t>
              </a:r>
              <a:endParaRPr b="1" sz="900"/>
            </a:p>
          </p:txBody>
        </p:sp>
      </p:grpSp>
      <p:grpSp>
        <p:nvGrpSpPr>
          <p:cNvPr id="190" name="Google Shape;190;p21"/>
          <p:cNvGrpSpPr/>
          <p:nvPr/>
        </p:nvGrpSpPr>
        <p:grpSpPr>
          <a:xfrm>
            <a:off x="1711487" y="2211824"/>
            <a:ext cx="1141094" cy="1164987"/>
            <a:chOff x="2205834" y="2049900"/>
            <a:chExt cx="1305600" cy="1332937"/>
          </a:xfrm>
        </p:grpSpPr>
        <p:sp>
          <p:nvSpPr>
            <p:cNvPr id="191" name="Google Shape;191;p21"/>
            <p:cNvSpPr txBox="1"/>
            <p:nvPr/>
          </p:nvSpPr>
          <p:spPr>
            <a:xfrm>
              <a:off x="2205834" y="3012937"/>
              <a:ext cx="13056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/>
                <a:t>Generated Image</a:t>
              </a:r>
              <a:endParaRPr b="1" sz="900"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2286675" y="2049900"/>
              <a:ext cx="1043700" cy="1043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/>
                <a:t>The Only Trainable Parameter</a:t>
              </a:r>
              <a:endParaRPr b="1" sz="1100"/>
            </a:p>
          </p:txBody>
        </p:sp>
      </p:grpSp>
      <p:grpSp>
        <p:nvGrpSpPr>
          <p:cNvPr id="193" name="Google Shape;193;p21"/>
          <p:cNvGrpSpPr/>
          <p:nvPr/>
        </p:nvGrpSpPr>
        <p:grpSpPr>
          <a:xfrm>
            <a:off x="2699225" y="1017725"/>
            <a:ext cx="4471852" cy="861000"/>
            <a:chOff x="1480025" y="1017725"/>
            <a:chExt cx="4471852" cy="861000"/>
          </a:xfrm>
        </p:grpSpPr>
        <p:grpSp>
          <p:nvGrpSpPr>
            <p:cNvPr id="194" name="Google Shape;194;p21"/>
            <p:cNvGrpSpPr/>
            <p:nvPr/>
          </p:nvGrpSpPr>
          <p:grpSpPr>
            <a:xfrm>
              <a:off x="1881725" y="1017725"/>
              <a:ext cx="4070152" cy="861000"/>
              <a:chOff x="1745100" y="1017725"/>
              <a:chExt cx="4070152" cy="861000"/>
            </a:xfrm>
          </p:grpSpPr>
          <p:sp>
            <p:nvSpPr>
              <p:cNvPr id="195" name="Google Shape;195;p21"/>
              <p:cNvSpPr/>
              <p:nvPr/>
            </p:nvSpPr>
            <p:spPr>
              <a:xfrm>
                <a:off x="1745100" y="1017725"/>
                <a:ext cx="826800" cy="8610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2916545" y="1161875"/>
                <a:ext cx="1053600" cy="572700"/>
              </a:xfrm>
              <a:prstGeom prst="cube">
                <a:avLst>
                  <a:gd fmla="val 25000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4337752" y="1242712"/>
                <a:ext cx="1477500" cy="365100"/>
              </a:xfrm>
              <a:prstGeom prst="cube">
                <a:avLst>
                  <a:gd fmla="val 33835" name="adj"/>
                </a:avLst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8" name="Google Shape;198;p21"/>
              <p:cNvCxnSpPr/>
              <p:nvPr/>
            </p:nvCxnSpPr>
            <p:spPr>
              <a:xfrm>
                <a:off x="2487200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99" name="Google Shape;199;p21"/>
              <p:cNvCxnSpPr/>
              <p:nvPr/>
            </p:nvCxnSpPr>
            <p:spPr>
              <a:xfrm>
                <a:off x="3907145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200" name="Google Shape;200;p21"/>
            <p:cNvCxnSpPr/>
            <p:nvPr/>
          </p:nvCxnSpPr>
          <p:spPr>
            <a:xfrm>
              <a:off x="1480025" y="1462850"/>
              <a:ext cx="401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01" name="Google Shape;201;p21"/>
          <p:cNvGrpSpPr/>
          <p:nvPr/>
        </p:nvGrpSpPr>
        <p:grpSpPr>
          <a:xfrm>
            <a:off x="2699225" y="2237863"/>
            <a:ext cx="4471852" cy="861000"/>
            <a:chOff x="1480025" y="1017725"/>
            <a:chExt cx="4471852" cy="861000"/>
          </a:xfrm>
        </p:grpSpPr>
        <p:grpSp>
          <p:nvGrpSpPr>
            <p:cNvPr id="202" name="Google Shape;202;p21"/>
            <p:cNvGrpSpPr/>
            <p:nvPr/>
          </p:nvGrpSpPr>
          <p:grpSpPr>
            <a:xfrm>
              <a:off x="1881725" y="1017725"/>
              <a:ext cx="4070152" cy="861000"/>
              <a:chOff x="1745100" y="1017725"/>
              <a:chExt cx="4070152" cy="861000"/>
            </a:xfrm>
          </p:grpSpPr>
          <p:sp>
            <p:nvSpPr>
              <p:cNvPr id="203" name="Google Shape;203;p21"/>
              <p:cNvSpPr/>
              <p:nvPr/>
            </p:nvSpPr>
            <p:spPr>
              <a:xfrm>
                <a:off x="1745100" y="1017725"/>
                <a:ext cx="826800" cy="8610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1"/>
              <p:cNvSpPr/>
              <p:nvPr/>
            </p:nvSpPr>
            <p:spPr>
              <a:xfrm>
                <a:off x="2916545" y="1161875"/>
                <a:ext cx="1053600" cy="572700"/>
              </a:xfrm>
              <a:prstGeom prst="cube">
                <a:avLst>
                  <a:gd fmla="val 25000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1"/>
              <p:cNvSpPr/>
              <p:nvPr/>
            </p:nvSpPr>
            <p:spPr>
              <a:xfrm>
                <a:off x="4337752" y="1242712"/>
                <a:ext cx="1477500" cy="365100"/>
              </a:xfrm>
              <a:prstGeom prst="cube">
                <a:avLst>
                  <a:gd fmla="val 33835" name="adj"/>
                </a:avLst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6" name="Google Shape;206;p21"/>
              <p:cNvCxnSpPr/>
              <p:nvPr/>
            </p:nvCxnSpPr>
            <p:spPr>
              <a:xfrm>
                <a:off x="2487200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07" name="Google Shape;207;p21"/>
              <p:cNvCxnSpPr/>
              <p:nvPr/>
            </p:nvCxnSpPr>
            <p:spPr>
              <a:xfrm>
                <a:off x="3907145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208" name="Google Shape;208;p21"/>
            <p:cNvCxnSpPr/>
            <p:nvPr/>
          </p:nvCxnSpPr>
          <p:spPr>
            <a:xfrm>
              <a:off x="1480025" y="1462850"/>
              <a:ext cx="401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09" name="Google Shape;209;p21"/>
          <p:cNvGrpSpPr/>
          <p:nvPr/>
        </p:nvGrpSpPr>
        <p:grpSpPr>
          <a:xfrm>
            <a:off x="2699225" y="3446532"/>
            <a:ext cx="4471852" cy="861000"/>
            <a:chOff x="1480025" y="1017725"/>
            <a:chExt cx="4471852" cy="861000"/>
          </a:xfrm>
        </p:grpSpPr>
        <p:grpSp>
          <p:nvGrpSpPr>
            <p:cNvPr id="210" name="Google Shape;210;p21"/>
            <p:cNvGrpSpPr/>
            <p:nvPr/>
          </p:nvGrpSpPr>
          <p:grpSpPr>
            <a:xfrm>
              <a:off x="1881725" y="1017725"/>
              <a:ext cx="4070152" cy="861000"/>
              <a:chOff x="1745100" y="1017725"/>
              <a:chExt cx="4070152" cy="861000"/>
            </a:xfrm>
          </p:grpSpPr>
          <p:sp>
            <p:nvSpPr>
              <p:cNvPr id="211" name="Google Shape;211;p21"/>
              <p:cNvSpPr/>
              <p:nvPr/>
            </p:nvSpPr>
            <p:spPr>
              <a:xfrm>
                <a:off x="1745100" y="1017725"/>
                <a:ext cx="826800" cy="8610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1"/>
              <p:cNvSpPr/>
              <p:nvPr/>
            </p:nvSpPr>
            <p:spPr>
              <a:xfrm>
                <a:off x="2916545" y="1161875"/>
                <a:ext cx="1053600" cy="572700"/>
              </a:xfrm>
              <a:prstGeom prst="cube">
                <a:avLst>
                  <a:gd fmla="val 25000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1"/>
              <p:cNvSpPr/>
              <p:nvPr/>
            </p:nvSpPr>
            <p:spPr>
              <a:xfrm>
                <a:off x="4337752" y="1242712"/>
                <a:ext cx="1477500" cy="365100"/>
              </a:xfrm>
              <a:prstGeom prst="cube">
                <a:avLst>
                  <a:gd fmla="val 33835" name="adj"/>
                </a:avLst>
              </a:prstGeom>
              <a:solidFill>
                <a:srgbClr val="6666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4" name="Google Shape;214;p21"/>
              <p:cNvCxnSpPr/>
              <p:nvPr/>
            </p:nvCxnSpPr>
            <p:spPr>
              <a:xfrm>
                <a:off x="2487200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15" name="Google Shape;215;p21"/>
              <p:cNvCxnSpPr/>
              <p:nvPr/>
            </p:nvCxnSpPr>
            <p:spPr>
              <a:xfrm>
                <a:off x="3907145" y="1448225"/>
                <a:ext cx="401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216" name="Google Shape;216;p21"/>
            <p:cNvCxnSpPr/>
            <p:nvPr/>
          </p:nvCxnSpPr>
          <p:spPr>
            <a:xfrm>
              <a:off x="1480025" y="1462850"/>
              <a:ext cx="4017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17" name="Google Shape;217;p21"/>
          <p:cNvSpPr/>
          <p:nvPr/>
        </p:nvSpPr>
        <p:spPr>
          <a:xfrm>
            <a:off x="5781937" y="1878725"/>
            <a:ext cx="1412100" cy="286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Content Loss</a:t>
            </a:r>
            <a:endParaRPr b="1"/>
          </a:p>
        </p:txBody>
      </p:sp>
      <p:cxnSp>
        <p:nvCxnSpPr>
          <p:cNvPr id="218" name="Google Shape;218;p21"/>
          <p:cNvCxnSpPr>
            <a:endCxn id="217" idx="0"/>
          </p:cNvCxnSpPr>
          <p:nvPr/>
        </p:nvCxnSpPr>
        <p:spPr>
          <a:xfrm>
            <a:off x="6486187" y="1601525"/>
            <a:ext cx="1800" cy="277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1"/>
          <p:cNvSpPr txBox="1"/>
          <p:nvPr/>
        </p:nvSpPr>
        <p:spPr>
          <a:xfrm>
            <a:off x="1242554" y="2606501"/>
            <a:ext cx="64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Initialize</a:t>
            </a:r>
            <a:endParaRPr b="1" sz="800"/>
          </a:p>
        </p:txBody>
      </p:sp>
      <p:cxnSp>
        <p:nvCxnSpPr>
          <p:cNvPr id="220" name="Google Shape;220;p21"/>
          <p:cNvCxnSpPr>
            <a:stCxn id="205" idx="0"/>
            <a:endCxn id="217" idx="2"/>
          </p:cNvCxnSpPr>
          <p:nvPr/>
        </p:nvCxnSpPr>
        <p:spPr>
          <a:xfrm rot="10800000">
            <a:off x="6488093" y="2165250"/>
            <a:ext cx="6000" cy="29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1"/>
          <p:cNvCxnSpPr>
            <a:stCxn id="185" idx="1"/>
            <a:endCxn id="192" idx="1"/>
          </p:cNvCxnSpPr>
          <p:nvPr/>
        </p:nvCxnSpPr>
        <p:spPr>
          <a:xfrm>
            <a:off x="1772529" y="1477429"/>
            <a:ext cx="9600" cy="1190400"/>
          </a:xfrm>
          <a:prstGeom prst="bentConnector3">
            <a:avLst>
              <a:gd fmla="val -248046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2" name="Google Shape;222;p21"/>
          <p:cNvSpPr/>
          <p:nvPr/>
        </p:nvSpPr>
        <p:spPr>
          <a:xfrm>
            <a:off x="4364552" y="3129450"/>
            <a:ext cx="1141200" cy="286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Style Loss</a:t>
            </a:r>
            <a:endParaRPr b="1"/>
          </a:p>
        </p:txBody>
      </p:sp>
      <p:cxnSp>
        <p:nvCxnSpPr>
          <p:cNvPr id="223" name="Google Shape;223;p21"/>
          <p:cNvCxnSpPr>
            <a:stCxn id="211" idx="0"/>
            <a:endCxn id="222" idx="1"/>
          </p:cNvCxnSpPr>
          <p:nvPr/>
        </p:nvCxnSpPr>
        <p:spPr>
          <a:xfrm flipH="1" rot="10800000">
            <a:off x="3617675" y="3272832"/>
            <a:ext cx="747000" cy="17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1"/>
          <p:cNvCxnSpPr>
            <a:stCxn id="203" idx="3"/>
            <a:endCxn id="222" idx="1"/>
          </p:cNvCxnSpPr>
          <p:nvPr/>
        </p:nvCxnSpPr>
        <p:spPr>
          <a:xfrm>
            <a:off x="3410975" y="3098863"/>
            <a:ext cx="953700" cy="17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1"/>
          <p:cNvCxnSpPr>
            <a:endCxn id="222" idx="0"/>
          </p:cNvCxnSpPr>
          <p:nvPr/>
        </p:nvCxnSpPr>
        <p:spPr>
          <a:xfrm>
            <a:off x="4727552" y="2954850"/>
            <a:ext cx="207600" cy="17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1"/>
          <p:cNvCxnSpPr>
            <a:stCxn id="212" idx="0"/>
            <a:endCxn id="222" idx="2"/>
          </p:cNvCxnSpPr>
          <p:nvPr/>
        </p:nvCxnSpPr>
        <p:spPr>
          <a:xfrm flipH="1" rot="10800000">
            <a:off x="4870757" y="3416082"/>
            <a:ext cx="64500" cy="17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1"/>
          <p:cNvCxnSpPr>
            <a:stCxn id="205" idx="3"/>
            <a:endCxn id="222" idx="3"/>
          </p:cNvCxnSpPr>
          <p:nvPr/>
        </p:nvCxnSpPr>
        <p:spPr>
          <a:xfrm flipH="1">
            <a:off x="5505661" y="2827950"/>
            <a:ext cx="864900" cy="444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1"/>
          <p:cNvCxnSpPr>
            <a:stCxn id="213" idx="0"/>
            <a:endCxn id="222" idx="3"/>
          </p:cNvCxnSpPr>
          <p:nvPr/>
        </p:nvCxnSpPr>
        <p:spPr>
          <a:xfrm rot="10800000">
            <a:off x="5505893" y="3272819"/>
            <a:ext cx="988200" cy="39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